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3" r:id="rId1"/>
  </p:sldMasterIdLst>
  <p:sldIdLst>
    <p:sldId id="256" r:id="rId2"/>
    <p:sldId id="257" r:id="rId3"/>
    <p:sldId id="258" r:id="rId4"/>
    <p:sldId id="259" r:id="rId5"/>
    <p:sldId id="265" r:id="rId6"/>
    <p:sldId id="271" r:id="rId7"/>
    <p:sldId id="272" r:id="rId8"/>
    <p:sldId id="260" r:id="rId9"/>
    <p:sldId id="261" r:id="rId10"/>
    <p:sldId id="264" r:id="rId11"/>
    <p:sldId id="269" r:id="rId12"/>
    <p:sldId id="270"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868" autoAdjust="0"/>
    <p:restoredTop sz="94660"/>
  </p:normalViewPr>
  <p:slideViewPr>
    <p:cSldViewPr snapToGrid="0">
      <p:cViewPr varScale="1">
        <p:scale>
          <a:sx n="75" d="100"/>
          <a:sy n="75" d="100"/>
        </p:scale>
        <p:origin x="42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image1.jpeg>
</file>

<file path=ppt/media/image2.jpg>
</file>

<file path=ppt/media/image3.png>
</file>

<file path=ppt/media/image4.png>
</file>

<file path=ppt/media/image5.jpg>
</file>

<file path=ppt/media/image6.jpg>
</file>

<file path=ppt/media/image7.jp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smtClean="0"/>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smtClean="0"/>
              <a:t>8/26/2020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6500363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8/26/2020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05774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8/26/2020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39194998"/>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8/26/2020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052470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8/26/2020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61124509"/>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8/26/2020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01435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8/26/2020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15308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8/26/2020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34653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8/26/2020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993752"/>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smtClean="0"/>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8/26/2020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4950451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363EFA5E-FA76-400D-B3DC-F0BA90E6D107}" type="datetimeFigureOut">
              <a:rPr lang="en-US" smtClean="0"/>
              <a:t>8/26/2020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16493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9D6E9DEC-419B-4CC5-A080-3B06BD5A8291}" type="datetimeFigureOut">
              <a:rPr lang="en-US" smtClean="0"/>
              <a:t>8/26/2020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9516687"/>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hyperlink" Target="https://github.com/DeleMike/Virtual-Health-Assistant" TargetMode="Externa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DeleMike/Virtual-Health-Assistant"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colorTemperature colorTemp="115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483122" y="4508825"/>
            <a:ext cx="8993659" cy="1219200"/>
          </a:xfrm>
        </p:spPr>
        <p:txBody>
          <a:bodyPr/>
          <a:lstStyle/>
          <a:p>
            <a:r>
              <a:rPr lang="en-US" sz="4400" b="1" dirty="0">
                <a:solidFill>
                  <a:schemeClr val="accent6">
                    <a:lumMod val="50000"/>
                  </a:schemeClr>
                </a:solidFill>
                <a:latin typeface="Constantia" panose="02030602050306030303" pitchFamily="18" charset="0"/>
                <a:cs typeface="Times New Roman" panose="02020603050405020304" pitchFamily="18" charset="0"/>
              </a:rPr>
              <a:t>VIRTUAL HEALTH </a:t>
            </a:r>
            <a:r>
              <a:rPr lang="en-US" sz="4400" b="1" dirty="0" smtClean="0">
                <a:solidFill>
                  <a:schemeClr val="accent6">
                    <a:lumMod val="50000"/>
                  </a:schemeClr>
                </a:solidFill>
                <a:latin typeface="Constantia" panose="02030602050306030303" pitchFamily="18" charset="0"/>
                <a:cs typeface="Times New Roman" panose="02020603050405020304" pitchFamily="18" charset="0"/>
              </a:rPr>
              <a:t>ASSISTANT</a:t>
            </a:r>
            <a:endParaRPr lang="en-US" sz="4400" b="1" dirty="0">
              <a:solidFill>
                <a:schemeClr val="accent6">
                  <a:lumMod val="50000"/>
                </a:schemeClr>
              </a:solidFill>
              <a:latin typeface="Constantia" panose="02030602050306030303" pitchFamily="18" charset="0"/>
              <a:cs typeface="Times New Roman" panose="02020603050405020304" pitchFamily="18" charset="0"/>
            </a:endParaRPr>
          </a:p>
        </p:txBody>
      </p:sp>
      <p:sp>
        <p:nvSpPr>
          <p:cNvPr id="3" name="Subtitle 2"/>
          <p:cNvSpPr>
            <a:spLocks noGrp="1"/>
          </p:cNvSpPr>
          <p:nvPr>
            <p:ph type="subTitle" idx="1"/>
          </p:nvPr>
        </p:nvSpPr>
        <p:spPr>
          <a:xfrm>
            <a:off x="3288637" y="5118425"/>
            <a:ext cx="8637072" cy="977621"/>
          </a:xfrm>
        </p:spPr>
        <p:txBody>
          <a:bodyPr/>
          <a:lstStyle/>
          <a:p>
            <a:endParaRPr lang="en-US" dirty="0" smtClean="0"/>
          </a:p>
          <a:p>
            <a:endParaRPr lang="en-US" dirty="0"/>
          </a:p>
          <a:p>
            <a:endParaRPr lang="en-US" dirty="0"/>
          </a:p>
        </p:txBody>
      </p:sp>
    </p:spTree>
    <p:extLst>
      <p:ext uri="{BB962C8B-B14F-4D97-AF65-F5344CB8AC3E}">
        <p14:creationId xmlns:p14="http://schemas.microsoft.com/office/powerpoint/2010/main" val="9619490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Plans of the Team on the solution</a:t>
            </a:r>
            <a:endParaRPr lang="en-US" dirty="0"/>
          </a:p>
        </p:txBody>
      </p:sp>
      <p:sp>
        <p:nvSpPr>
          <p:cNvPr id="3" name="Content Placeholder 2"/>
          <p:cNvSpPr>
            <a:spLocks noGrp="1"/>
          </p:cNvSpPr>
          <p:nvPr>
            <p:ph idx="1"/>
          </p:nvPr>
        </p:nvSpPr>
        <p:spPr>
          <a:xfrm>
            <a:off x="1451579" y="2349561"/>
            <a:ext cx="9603275" cy="3450613"/>
          </a:xfrm>
        </p:spPr>
        <p:txBody>
          <a:bodyPr/>
          <a:lstStyle/>
          <a:p>
            <a:r>
              <a:rPr lang="en-US" b="1" dirty="0"/>
              <a:t>Our current solution </a:t>
            </a:r>
            <a:r>
              <a:rPr lang="en-US" b="1" dirty="0" smtClean="0"/>
              <a:t>will be</a:t>
            </a:r>
            <a:r>
              <a:rPr lang="en-US" b="1" dirty="0" smtClean="0"/>
              <a:t> </a:t>
            </a:r>
            <a:r>
              <a:rPr lang="en-US" b="1" dirty="0"/>
              <a:t>deployed on </a:t>
            </a:r>
            <a:r>
              <a:rPr lang="en-US" b="1" dirty="0" smtClean="0"/>
              <a:t>Android </a:t>
            </a:r>
            <a:r>
              <a:rPr lang="en-US" b="1" dirty="0"/>
              <a:t>and requires internet to access the API.</a:t>
            </a:r>
            <a:endParaRPr lang="en-US" dirty="0"/>
          </a:p>
          <a:p>
            <a:pPr marL="0" indent="0">
              <a:buNone/>
            </a:pPr>
            <a:r>
              <a:rPr lang="en-US" dirty="0"/>
              <a:t>But the future plan of the team is that: </a:t>
            </a:r>
            <a:r>
              <a:rPr lang="en-US" dirty="0" smtClean="0"/>
              <a:t> Alongside </a:t>
            </a:r>
            <a:r>
              <a:rPr lang="en-US" dirty="0"/>
              <a:t>improving the </a:t>
            </a:r>
            <a:r>
              <a:rPr lang="en-US" dirty="0" err="1"/>
              <a:t>chatbot</a:t>
            </a:r>
            <a:r>
              <a:rPr lang="en-US" dirty="0"/>
              <a:t> to work on generative model approach to make it super intelligent, the on-device </a:t>
            </a:r>
            <a:r>
              <a:rPr lang="en-US" dirty="0" err="1"/>
              <a:t>chatbot</a:t>
            </a:r>
            <a:r>
              <a:rPr lang="en-US" dirty="0"/>
              <a:t> will require </a:t>
            </a:r>
            <a:r>
              <a:rPr lang="en-US" b="1" dirty="0"/>
              <a:t>no</a:t>
            </a:r>
            <a:r>
              <a:rPr lang="en-US" dirty="0"/>
              <a:t> connectivity to the internet or server.</a:t>
            </a:r>
          </a:p>
          <a:p>
            <a:pPr marL="0" indent="0">
              <a:buNone/>
            </a:pPr>
            <a:endParaRPr lang="en-US" dirty="0"/>
          </a:p>
        </p:txBody>
      </p:sp>
    </p:spTree>
    <p:extLst>
      <p:ext uri="{BB962C8B-B14F-4D97-AF65-F5344CB8AC3E}">
        <p14:creationId xmlns:p14="http://schemas.microsoft.com/office/powerpoint/2010/main" val="11409967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150" y="889000"/>
            <a:ext cx="9603275" cy="968829"/>
          </a:xfrm>
        </p:spPr>
        <p:txBody>
          <a:bodyPr/>
          <a:lstStyle/>
          <a:p>
            <a:r>
              <a:rPr lang="en-US" dirty="0" smtClean="0"/>
              <a:t>Conclusion</a:t>
            </a:r>
            <a:endParaRPr lang="en-US" dirty="0"/>
          </a:p>
        </p:txBody>
      </p:sp>
      <p:sp>
        <p:nvSpPr>
          <p:cNvPr id="3" name="Content Placeholder 2"/>
          <p:cNvSpPr>
            <a:spLocks noGrp="1"/>
          </p:cNvSpPr>
          <p:nvPr>
            <p:ph idx="1"/>
          </p:nvPr>
        </p:nvSpPr>
        <p:spPr>
          <a:xfrm>
            <a:off x="1391522" y="1857829"/>
            <a:ext cx="9613861" cy="4439920"/>
          </a:xfrm>
        </p:spPr>
        <p:txBody>
          <a:bodyPr>
            <a:normAutofit fontScale="85000" lnSpcReduction="10000"/>
          </a:bodyPr>
          <a:lstStyle/>
          <a:p>
            <a:r>
              <a:rPr lang="en-US" sz="2100" dirty="0"/>
              <a:t>Our idea behind this study is to present sophisticated AI medical </a:t>
            </a:r>
            <a:r>
              <a:rPr lang="en-US" sz="2100" dirty="0" err="1"/>
              <a:t>chatbots</a:t>
            </a:r>
            <a:r>
              <a:rPr lang="en-US" sz="2100" dirty="0"/>
              <a:t> for users, especially</a:t>
            </a:r>
            <a:br>
              <a:rPr lang="en-US" sz="2100" dirty="0"/>
            </a:br>
            <a:r>
              <a:rPr lang="en-US" sz="2100" dirty="0"/>
              <a:t>during unknown pandemics like COVID-19. The presented AI </a:t>
            </a:r>
            <a:r>
              <a:rPr lang="en-US" sz="2100" dirty="0" err="1"/>
              <a:t>chatbot</a:t>
            </a:r>
            <a:r>
              <a:rPr lang="en-US" sz="2100" dirty="0"/>
              <a:t> will have a large impact on</a:t>
            </a:r>
            <a:br>
              <a:rPr lang="en-US" sz="2100" dirty="0"/>
            </a:br>
            <a:r>
              <a:rPr lang="en-US" sz="2100" dirty="0"/>
              <a:t>patient life during serious epidemics. It would provide the advantage of putting access to virtual</a:t>
            </a:r>
            <a:br>
              <a:rPr lang="en-US" sz="2100" dirty="0"/>
            </a:br>
            <a:r>
              <a:rPr lang="en-US" sz="2100" dirty="0"/>
              <a:t>doctors or medical personnel into their hands. We bring health specialists and professionals into our platform to feed medical information into a bot engine, also to the availability of every user whenever the possibility of infection is detected.</a:t>
            </a:r>
          </a:p>
          <a:p>
            <a:pPr marL="0" indent="0">
              <a:buNone/>
            </a:pPr>
            <a:r>
              <a:rPr lang="en-US" b="1" u="sng" dirty="0"/>
              <a:t>To note</a:t>
            </a:r>
            <a:r>
              <a:rPr lang="en-US" dirty="0"/>
              <a:t>:</a:t>
            </a:r>
          </a:p>
          <a:p>
            <a:pPr marL="457200" lvl="1" indent="0">
              <a:buNone/>
            </a:pPr>
            <a:r>
              <a:rPr lang="en-US" sz="2100" dirty="0" smtClean="0"/>
              <a:t>Even </a:t>
            </a:r>
            <a:r>
              <a:rPr lang="en-US" sz="2100" dirty="0"/>
              <a:t>though AI systems learn from accurate, representative data, there can still be problems if that information reflects underlying biases and inequalities in the health system.</a:t>
            </a:r>
          </a:p>
          <a:p>
            <a:endParaRPr lang="en-US" dirty="0"/>
          </a:p>
          <a:p>
            <a:pPr marL="0" indent="0">
              <a:buNone/>
            </a:pPr>
            <a:r>
              <a:rPr lang="en-US" sz="2100" dirty="0"/>
              <a:t>A hopeful vision is that providers will be thrilled and enabled to provide more-personalized and better care!.</a:t>
            </a:r>
          </a:p>
        </p:txBody>
      </p:sp>
    </p:spTree>
    <p:extLst>
      <p:ext uri="{BB962C8B-B14F-4D97-AF65-F5344CB8AC3E}">
        <p14:creationId xmlns:p14="http://schemas.microsoft.com/office/powerpoint/2010/main" val="359244748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187036" y="831327"/>
            <a:ext cx="8637073" cy="2541431"/>
          </a:xfrm>
        </p:spPr>
        <p:txBody>
          <a:bodyPr/>
          <a:lstStyle/>
          <a:p>
            <a:r>
              <a:rPr lang="en-US" dirty="0" smtClean="0"/>
              <a:t>Thank You!.</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443762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Aim of the presentation</a:t>
            </a:r>
            <a:endParaRPr lang="en-US" dirty="0"/>
          </a:p>
        </p:txBody>
      </p:sp>
      <p:sp>
        <p:nvSpPr>
          <p:cNvPr id="3" name="Content Placeholder 2"/>
          <p:cNvSpPr>
            <a:spLocks noGrp="1"/>
          </p:cNvSpPr>
          <p:nvPr>
            <p:ph idx="1"/>
          </p:nvPr>
        </p:nvSpPr>
        <p:spPr>
          <a:xfrm>
            <a:off x="1451579" y="2930132"/>
            <a:ext cx="9603275" cy="1932154"/>
          </a:xfrm>
        </p:spPr>
        <p:txBody>
          <a:bodyPr/>
          <a:lstStyle/>
          <a:p>
            <a:pPr marL="0" indent="0">
              <a:buNone/>
            </a:pPr>
            <a:r>
              <a:rPr lang="en-US" dirty="0" smtClean="0"/>
              <a:t>It is </a:t>
            </a:r>
            <a:r>
              <a:rPr lang="en-US" dirty="0"/>
              <a:t>important the solution is </a:t>
            </a:r>
            <a:r>
              <a:rPr lang="en-US" dirty="0" smtClean="0"/>
              <a:t>easy-to-use </a:t>
            </a:r>
            <a:r>
              <a:rPr lang="en-US" dirty="0"/>
              <a:t>to properly enjoy what </a:t>
            </a:r>
            <a:r>
              <a:rPr lang="en-US" dirty="0" smtClean="0"/>
              <a:t>it has </a:t>
            </a:r>
            <a:r>
              <a:rPr lang="en-US" dirty="0"/>
              <a:t>to </a:t>
            </a:r>
            <a:r>
              <a:rPr lang="en-US" dirty="0" smtClean="0"/>
              <a:t>offer.  To serve the purpose, this presentation is meant to properly show, analyze the working process and demonstrate the usage of the solution</a:t>
            </a:r>
            <a:endParaRPr lang="en-US" dirty="0"/>
          </a:p>
        </p:txBody>
      </p:sp>
    </p:spTree>
    <p:extLst>
      <p:ext uri="{BB962C8B-B14F-4D97-AF65-F5344CB8AC3E}">
        <p14:creationId xmlns:p14="http://schemas.microsoft.com/office/powerpoint/2010/main" val="1663154811"/>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8079" y="1325219"/>
            <a:ext cx="9603275" cy="719481"/>
          </a:xfrm>
        </p:spPr>
        <p:txBody>
          <a:bodyPr/>
          <a:lstStyle/>
          <a:p>
            <a:r>
              <a:rPr lang="en-US" b="1" dirty="0" smtClean="0">
                <a:latin typeface="Constantia" panose="02030602050306030303" pitchFamily="18" charset="0"/>
              </a:rPr>
              <a:t>Introduction</a:t>
            </a:r>
            <a:endParaRPr lang="en-US" b="1" dirty="0">
              <a:latin typeface="Constantia" panose="02030602050306030303" pitchFamily="18" charset="0"/>
            </a:endParaRPr>
          </a:p>
        </p:txBody>
      </p:sp>
      <p:sp>
        <p:nvSpPr>
          <p:cNvPr id="3" name="Content Placeholder 2"/>
          <p:cNvSpPr>
            <a:spLocks noGrp="1"/>
          </p:cNvSpPr>
          <p:nvPr>
            <p:ph idx="1"/>
          </p:nvPr>
        </p:nvSpPr>
        <p:spPr>
          <a:xfrm>
            <a:off x="442059" y="2708729"/>
            <a:ext cx="11495314" cy="3964786"/>
          </a:xfrm>
        </p:spPr>
        <p:txBody>
          <a:bodyPr/>
          <a:lstStyle/>
          <a:p>
            <a:pPr marL="0" indent="0">
              <a:buNone/>
            </a:pPr>
            <a:r>
              <a:rPr lang="en-US" dirty="0" smtClean="0">
                <a:latin typeface="+mj-lt"/>
                <a:cs typeface="Times New Roman" panose="02020603050405020304" pitchFamily="18" charset="0"/>
              </a:rPr>
              <a:t>Recall that it was stated in the documentation that there are some existing technological innovations such as </a:t>
            </a:r>
            <a:r>
              <a:rPr lang="en-US" b="1" dirty="0" err="1" smtClean="0">
                <a:latin typeface="+mj-lt"/>
                <a:cs typeface="Times New Roman" panose="02020603050405020304" pitchFamily="18" charset="0"/>
              </a:rPr>
              <a:t>TeleHealth</a:t>
            </a:r>
            <a:r>
              <a:rPr lang="en-US" dirty="0" smtClean="0">
                <a:latin typeface="+mj-lt"/>
                <a:cs typeface="Times New Roman" panose="02020603050405020304" pitchFamily="18" charset="0"/>
              </a:rPr>
              <a:t> and </a:t>
            </a:r>
            <a:r>
              <a:rPr lang="en-US" b="1" dirty="0">
                <a:latin typeface="+mj-lt"/>
                <a:cs typeface="Times New Roman" panose="02020603050405020304" pitchFamily="18" charset="0"/>
              </a:rPr>
              <a:t>Web Service Healthcare </a:t>
            </a:r>
            <a:r>
              <a:rPr lang="en-US" b="1" dirty="0" smtClean="0">
                <a:latin typeface="+mj-lt"/>
                <a:cs typeface="Times New Roman" panose="02020603050405020304" pitchFamily="18" charset="0"/>
              </a:rPr>
              <a:t>Consumerism </a:t>
            </a:r>
            <a:r>
              <a:rPr lang="en-US" b="1" dirty="0" err="1" smtClean="0">
                <a:latin typeface="+mj-lt"/>
                <a:cs typeface="Times New Roman" panose="02020603050405020304" pitchFamily="18" charset="0"/>
              </a:rPr>
              <a:t>e.t.c</a:t>
            </a:r>
            <a:r>
              <a:rPr lang="en-US" b="1" dirty="0" smtClean="0">
                <a:latin typeface="+mj-lt"/>
                <a:cs typeface="Times New Roman" panose="02020603050405020304" pitchFamily="18" charset="0"/>
              </a:rPr>
              <a:t>. </a:t>
            </a:r>
          </a:p>
          <a:p>
            <a:pPr marL="0" indent="0">
              <a:buNone/>
            </a:pPr>
            <a:endParaRPr lang="en-US" b="1" dirty="0">
              <a:latin typeface="+mj-lt"/>
              <a:cs typeface="Times New Roman" panose="02020603050405020304" pitchFamily="18" charset="0"/>
            </a:endParaRPr>
          </a:p>
          <a:p>
            <a:pPr marL="0" indent="0">
              <a:buNone/>
            </a:pPr>
            <a:endParaRPr lang="en-US" b="1" dirty="0" smtClean="0">
              <a:latin typeface="+mj-lt"/>
              <a:cs typeface="Times New Roman" panose="02020603050405020304" pitchFamily="18" charset="0"/>
            </a:endParaRPr>
          </a:p>
          <a:p>
            <a:pPr marL="0" indent="0">
              <a:buNone/>
            </a:pPr>
            <a:r>
              <a:rPr lang="en-US" dirty="0" smtClean="0">
                <a:latin typeface="+mj-lt"/>
                <a:cs typeface="Times New Roman" panose="02020603050405020304" pitchFamily="18" charset="0"/>
              </a:rPr>
              <a:t>But the beauty of Technology is</a:t>
            </a:r>
            <a:r>
              <a:rPr lang="en-US" b="1" dirty="0" smtClean="0">
                <a:latin typeface="+mj-lt"/>
                <a:cs typeface="Times New Roman" panose="02020603050405020304" pitchFamily="18" charset="0"/>
              </a:rPr>
              <a:t> IMPROVEMENT </a:t>
            </a:r>
            <a:r>
              <a:rPr lang="en-US" dirty="0" smtClean="0">
                <a:latin typeface="+mj-lt"/>
                <a:cs typeface="Times New Roman" panose="02020603050405020304" pitchFamily="18" charset="0"/>
              </a:rPr>
              <a:t>of which inspired the team to bring up a solution that is much more handy</a:t>
            </a:r>
            <a:r>
              <a:rPr lang="en-US" b="1" dirty="0">
                <a:latin typeface="+mj-lt"/>
                <a:cs typeface="Times New Roman" panose="02020603050405020304" pitchFamily="18" charset="0"/>
              </a:rPr>
              <a:t> </a:t>
            </a:r>
            <a:r>
              <a:rPr lang="en-US" b="1" dirty="0" smtClean="0">
                <a:latin typeface="+mj-lt"/>
                <a:cs typeface="Times New Roman" panose="02020603050405020304" pitchFamily="18" charset="0"/>
              </a:rPr>
              <a:t>– A Virtual Health Assistant </a:t>
            </a:r>
            <a:r>
              <a:rPr lang="en-US" dirty="0" smtClean="0">
                <a:latin typeface="+mj-lt"/>
                <a:cs typeface="Times New Roman" panose="02020603050405020304" pitchFamily="18" charset="0"/>
              </a:rPr>
              <a:t>that is very interactive</a:t>
            </a:r>
            <a:r>
              <a:rPr lang="en-US" dirty="0">
                <a:latin typeface="+mj-lt"/>
                <a:cs typeface="Times New Roman" panose="02020603050405020304" pitchFamily="18" charset="0"/>
              </a:rPr>
              <a:t> </a:t>
            </a:r>
            <a:r>
              <a:rPr lang="en-US" dirty="0" smtClean="0">
                <a:latin typeface="+mj-lt"/>
                <a:cs typeface="Times New Roman" panose="02020603050405020304" pitchFamily="18" charset="0"/>
              </a:rPr>
              <a:t>and diagnostic.</a:t>
            </a:r>
            <a:endParaRPr lang="en-US" dirty="0">
              <a:latin typeface="+mj-lt"/>
              <a:cs typeface="Times New Roman" panose="02020603050405020304" pitchFamily="18" charset="0"/>
            </a:endParaRPr>
          </a:p>
        </p:txBody>
      </p:sp>
    </p:spTree>
    <p:extLst>
      <p:ext uri="{BB962C8B-B14F-4D97-AF65-F5344CB8AC3E}">
        <p14:creationId xmlns:p14="http://schemas.microsoft.com/office/powerpoint/2010/main" val="229490566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5079" y="1287565"/>
            <a:ext cx="9603275" cy="1049235"/>
          </a:xfrm>
        </p:spPr>
        <p:txBody>
          <a:bodyPr>
            <a:normAutofit/>
          </a:bodyPr>
          <a:lstStyle/>
          <a:p>
            <a:r>
              <a:rPr lang="en-US" b="1" dirty="0">
                <a:latin typeface="Constantia" panose="02030602050306030303" pitchFamily="18" charset="0"/>
                <a:cs typeface="Times New Roman" panose="02020603050405020304" pitchFamily="18" charset="0"/>
              </a:rPr>
              <a:t>Aim and </a:t>
            </a:r>
            <a:r>
              <a:rPr lang="en-US" b="1" dirty="0" smtClean="0">
                <a:latin typeface="Constantia" panose="02030602050306030303" pitchFamily="18" charset="0"/>
                <a:cs typeface="Times New Roman" panose="02020603050405020304" pitchFamily="18" charset="0"/>
              </a:rPr>
              <a:t>Objectives of the solution</a:t>
            </a:r>
            <a:endParaRPr lang="en-US" dirty="0">
              <a:latin typeface="Constantia" panose="02030602050306030303" pitchFamily="18" charset="0"/>
              <a:cs typeface="Times New Roman" panose="02020603050405020304" pitchFamily="18" charset="0"/>
            </a:endParaRPr>
          </a:p>
        </p:txBody>
      </p:sp>
      <p:sp>
        <p:nvSpPr>
          <p:cNvPr id="3" name="Content Placeholder 2"/>
          <p:cNvSpPr>
            <a:spLocks noGrp="1"/>
          </p:cNvSpPr>
          <p:nvPr>
            <p:ph idx="1"/>
          </p:nvPr>
        </p:nvSpPr>
        <p:spPr>
          <a:xfrm>
            <a:off x="680321" y="2336800"/>
            <a:ext cx="10267079" cy="4748920"/>
          </a:xfrm>
        </p:spPr>
        <p:txBody>
          <a:bodyPr/>
          <a:lstStyle/>
          <a:p>
            <a:pPr lvl="0"/>
            <a:r>
              <a:rPr lang="en-IN" dirty="0"/>
              <a:t>The aim of this project is to </a:t>
            </a:r>
            <a:r>
              <a:rPr lang="en-US" dirty="0"/>
              <a:t>replicate a person’s discussion - </a:t>
            </a:r>
            <a:r>
              <a:rPr lang="en-IN" dirty="0"/>
              <a:t> implement a conversational system that is as close to human interaction as possible such that a user </a:t>
            </a:r>
            <a:r>
              <a:rPr lang="en-US" dirty="0"/>
              <a:t>sends input and receives response.</a:t>
            </a:r>
          </a:p>
          <a:p>
            <a:pPr marL="0" indent="0">
              <a:buNone/>
            </a:pPr>
            <a:r>
              <a:rPr lang="en-US" dirty="0"/>
              <a:t> </a:t>
            </a:r>
          </a:p>
          <a:p>
            <a:pPr lvl="0"/>
            <a:r>
              <a:rPr lang="en-IN" dirty="0"/>
              <a:t>To create a chat bot that serves a vast amount of known medical facts regarding diseases, symptoms, disease patterns, risk criteria, etc. in a Question and Answer interface</a:t>
            </a:r>
            <a:r>
              <a:rPr lang="en-IN" dirty="0" smtClean="0"/>
              <a:t>.</a:t>
            </a:r>
          </a:p>
          <a:p>
            <a:pPr lvl="0"/>
            <a:endParaRPr lang="en-US" dirty="0"/>
          </a:p>
          <a:p>
            <a:pPr lvl="0"/>
            <a:r>
              <a:rPr lang="en-US" dirty="0"/>
              <a:t>Reduce the cost of Healthcare organizations.</a:t>
            </a:r>
          </a:p>
        </p:txBody>
      </p:sp>
    </p:spTree>
    <p:extLst>
      <p:ext uri="{BB962C8B-B14F-4D97-AF65-F5344CB8AC3E}">
        <p14:creationId xmlns:p14="http://schemas.microsoft.com/office/powerpoint/2010/main" val="372460937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colorTemperature colorTemp="115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functionality of the solution</a:t>
            </a:r>
            <a:endParaRPr lang="en-US"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066800" y="1676400"/>
            <a:ext cx="9988055" cy="4077184"/>
          </a:xfrm>
        </p:spPr>
      </p:pic>
      <p:sp>
        <p:nvSpPr>
          <p:cNvPr id="5" name="TextBox 4"/>
          <p:cNvSpPr txBox="1"/>
          <p:nvPr/>
        </p:nvSpPr>
        <p:spPr>
          <a:xfrm>
            <a:off x="1066801" y="5753584"/>
            <a:ext cx="9006114" cy="369332"/>
          </a:xfrm>
          <a:prstGeom prst="rect">
            <a:avLst/>
          </a:prstGeom>
          <a:noFill/>
        </p:spPr>
        <p:txBody>
          <a:bodyPr wrap="square" rtlCol="0">
            <a:spAutoFit/>
          </a:bodyPr>
          <a:lstStyle/>
          <a:p>
            <a:r>
              <a:rPr lang="en-US" b="1" dirty="0" smtClean="0">
                <a:solidFill>
                  <a:srgbClr val="0070C0"/>
                </a:solidFill>
                <a:latin typeface="Times New Roman" panose="02020603050405020304" pitchFamily="18" charset="0"/>
                <a:cs typeface="Times New Roman" panose="02020603050405020304" pitchFamily="18" charset="0"/>
              </a:rPr>
              <a:t>			Access </a:t>
            </a:r>
            <a:r>
              <a:rPr lang="en-US" b="1" dirty="0">
                <a:solidFill>
                  <a:srgbClr val="0070C0"/>
                </a:solidFill>
                <a:latin typeface="Times New Roman" panose="02020603050405020304" pitchFamily="18" charset="0"/>
                <a:cs typeface="Times New Roman" panose="02020603050405020304" pitchFamily="18" charset="0"/>
              </a:rPr>
              <a:t>solution here: </a:t>
            </a:r>
            <a:r>
              <a:rPr lang="en-US" u="sng" dirty="0">
                <a:solidFill>
                  <a:srgbClr val="0070C0"/>
                </a:solidFill>
                <a:hlinkClick r:id="rId5"/>
              </a:rPr>
              <a:t>https://github.com/DeleMike/Virtual-Health-Assistant</a:t>
            </a:r>
            <a:endParaRPr lang="en-US" dirty="0">
              <a:solidFill>
                <a:srgbClr val="0070C0"/>
              </a:solidFill>
            </a:endParaRPr>
          </a:p>
        </p:txBody>
      </p:sp>
    </p:spTree>
    <p:extLst>
      <p:ext uri="{BB962C8B-B14F-4D97-AF65-F5344CB8AC3E}">
        <p14:creationId xmlns:p14="http://schemas.microsoft.com/office/powerpoint/2010/main" val="39728323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 it stands … </a:t>
            </a:r>
            <a:endParaRPr lang="en-US" dirty="0"/>
          </a:p>
        </p:txBody>
      </p:sp>
      <p:sp>
        <p:nvSpPr>
          <p:cNvPr id="3" name="Content Placeholder 2"/>
          <p:cNvSpPr>
            <a:spLocks noGrp="1"/>
          </p:cNvSpPr>
          <p:nvPr>
            <p:ph idx="1"/>
          </p:nvPr>
        </p:nvSpPr>
        <p:spPr/>
        <p:txBody>
          <a:bodyPr/>
          <a:lstStyle/>
          <a:p>
            <a:r>
              <a:rPr lang="en-US" dirty="0" smtClean="0"/>
              <a:t>Due to the dataset challenge the Team faced (took too long before getting the one we wanted) with limited timeframe for solution submission, The team could not finish the solution as planned.</a:t>
            </a:r>
          </a:p>
        </p:txBody>
      </p:sp>
    </p:spTree>
    <p:extLst>
      <p:ext uri="{BB962C8B-B14F-4D97-AF65-F5344CB8AC3E}">
        <p14:creationId xmlns:p14="http://schemas.microsoft.com/office/powerpoint/2010/main" val="35656980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804519"/>
            <a:ext cx="11112499" cy="1049235"/>
          </a:xfrm>
        </p:spPr>
        <p:txBody>
          <a:bodyPr/>
          <a:lstStyle/>
          <a:p>
            <a:r>
              <a:rPr lang="en-US" dirty="0" smtClean="0"/>
              <a:t>The Good news! – What the team has achieved</a:t>
            </a:r>
            <a:endParaRPr lang="en-US" dirty="0"/>
          </a:p>
        </p:txBody>
      </p:sp>
      <p:sp>
        <p:nvSpPr>
          <p:cNvPr id="3" name="Content Placeholder 2"/>
          <p:cNvSpPr>
            <a:spLocks noGrp="1"/>
          </p:cNvSpPr>
          <p:nvPr>
            <p:ph idx="1"/>
          </p:nvPr>
        </p:nvSpPr>
        <p:spPr>
          <a:xfrm>
            <a:off x="1066801" y="2320532"/>
            <a:ext cx="9988054" cy="3450613"/>
          </a:xfrm>
        </p:spPr>
        <p:txBody>
          <a:bodyPr/>
          <a:lstStyle/>
          <a:p>
            <a:r>
              <a:rPr lang="en-US" dirty="0" smtClean="0"/>
              <a:t>The team has successfully added </a:t>
            </a:r>
            <a:r>
              <a:rPr lang="en-US" dirty="0"/>
              <a:t>the model </a:t>
            </a:r>
            <a:r>
              <a:rPr lang="en-US" dirty="0" smtClean="0"/>
              <a:t>file, the </a:t>
            </a:r>
            <a:r>
              <a:rPr lang="en-US" dirty="0"/>
              <a:t>code for the API </a:t>
            </a:r>
            <a:r>
              <a:rPr lang="en-US" dirty="0" smtClean="0"/>
              <a:t>server that </a:t>
            </a:r>
            <a:r>
              <a:rPr lang="en-US" dirty="0"/>
              <a:t>the Android will be taking </a:t>
            </a:r>
            <a:r>
              <a:rPr lang="en-US" dirty="0" smtClean="0"/>
              <a:t>responses </a:t>
            </a:r>
            <a:r>
              <a:rPr lang="en-US" dirty="0"/>
              <a:t>from</a:t>
            </a:r>
            <a:r>
              <a:rPr lang="en-US" dirty="0" smtClean="0"/>
              <a:t>, </a:t>
            </a:r>
            <a:r>
              <a:rPr lang="en-US" dirty="0"/>
              <a:t>to the GitHub </a:t>
            </a:r>
            <a:r>
              <a:rPr lang="en-US" dirty="0" smtClean="0"/>
              <a:t>repository:</a:t>
            </a:r>
            <a:r>
              <a:rPr lang="en-US" dirty="0"/>
              <a:t> </a:t>
            </a:r>
            <a:r>
              <a:rPr lang="en-US" u="sng" dirty="0" smtClean="0">
                <a:solidFill>
                  <a:srgbClr val="0070C0"/>
                </a:solidFill>
                <a:hlinkClick r:id="rId2"/>
              </a:rPr>
              <a:t>https</a:t>
            </a:r>
            <a:r>
              <a:rPr lang="en-US" u="sng" dirty="0">
                <a:solidFill>
                  <a:srgbClr val="0070C0"/>
                </a:solidFill>
                <a:hlinkClick r:id="rId2"/>
              </a:rPr>
              <a:t>://github.com/DeleMike/Virtual-Health-Assistant</a:t>
            </a:r>
            <a:endParaRPr lang="en-US" dirty="0">
              <a:solidFill>
                <a:srgbClr val="0070C0"/>
              </a:solidFill>
            </a:endParaRPr>
          </a:p>
          <a:p>
            <a:pPr marL="0" indent="0">
              <a:buNone/>
            </a:pPr>
            <a:endParaRPr lang="en-US" dirty="0"/>
          </a:p>
          <a:p>
            <a:r>
              <a:rPr lang="en-US" dirty="0"/>
              <a:t>So anyone that runs the code will have a server running already </a:t>
            </a:r>
            <a:r>
              <a:rPr lang="en-US" dirty="0" smtClean="0"/>
              <a:t>with </a:t>
            </a:r>
            <a:r>
              <a:rPr lang="en-US" dirty="0"/>
              <a:t>the model. </a:t>
            </a:r>
            <a:r>
              <a:rPr lang="en-US" dirty="0" smtClean="0"/>
              <a:t> All that</a:t>
            </a:r>
            <a:r>
              <a:rPr lang="en-US" dirty="0"/>
              <a:t> </a:t>
            </a:r>
            <a:r>
              <a:rPr lang="en-US" dirty="0" smtClean="0"/>
              <a:t>is </a:t>
            </a:r>
            <a:r>
              <a:rPr lang="en-US" dirty="0"/>
              <a:t>left </a:t>
            </a:r>
            <a:r>
              <a:rPr lang="en-US" dirty="0" smtClean="0"/>
              <a:t>to do is </a:t>
            </a:r>
            <a:r>
              <a:rPr lang="en-US" dirty="0"/>
              <a:t>for the </a:t>
            </a:r>
            <a:r>
              <a:rPr lang="en-US" dirty="0" smtClean="0"/>
              <a:t>Android </a:t>
            </a:r>
            <a:r>
              <a:rPr lang="en-US" dirty="0"/>
              <a:t>interface of the model to make use of the API server.</a:t>
            </a:r>
          </a:p>
          <a:p>
            <a:endParaRPr lang="en-US" dirty="0"/>
          </a:p>
        </p:txBody>
      </p:sp>
    </p:spTree>
    <p:extLst>
      <p:ext uri="{BB962C8B-B14F-4D97-AF65-F5344CB8AC3E}">
        <p14:creationId xmlns:p14="http://schemas.microsoft.com/office/powerpoint/2010/main" val="28944558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5675" y="122718"/>
            <a:ext cx="9605635" cy="1059305"/>
          </a:xfrm>
        </p:spPr>
        <p:txBody>
          <a:bodyPr>
            <a:normAutofit/>
          </a:bodyPr>
          <a:lstStyle/>
          <a:p>
            <a:r>
              <a:rPr lang="en-US" b="1" dirty="0" smtClean="0">
                <a:latin typeface="Constantia" panose="02030602050306030303" pitchFamily="18" charset="0"/>
              </a:rPr>
              <a:t>		Picture demonstration</a:t>
            </a:r>
            <a:br>
              <a:rPr lang="en-US" b="1" dirty="0" smtClean="0">
                <a:latin typeface="Constantia" panose="02030602050306030303" pitchFamily="18" charset="0"/>
              </a:rPr>
            </a:br>
            <a:r>
              <a:rPr lang="en-US" b="1" dirty="0" smtClean="0">
                <a:latin typeface="Constantia" panose="02030602050306030303" pitchFamily="18" charset="0"/>
              </a:rPr>
              <a:t> </a:t>
            </a:r>
            <a:endParaRPr lang="en-US" b="1" dirty="0">
              <a:latin typeface="Constantia" panose="02030602050306030303" pitchFamily="18" charset="0"/>
            </a:endParaRPr>
          </a:p>
        </p:txBody>
      </p:sp>
      <p:pic>
        <p:nvPicPr>
          <p:cNvPr id="10" name="Content Placeholder 9"/>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335285" y="2011363"/>
            <a:ext cx="3412371" cy="3890338"/>
          </a:xfrm>
        </p:spPr>
      </p:pic>
      <p:pic>
        <p:nvPicPr>
          <p:cNvPr id="11" name="Content Placeholder 10"/>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29829" y="2017713"/>
            <a:ext cx="3858831" cy="3883988"/>
          </a:xfrm>
        </p:spPr>
      </p:pic>
      <p:sp>
        <p:nvSpPr>
          <p:cNvPr id="12" name="TextBox 11"/>
          <p:cNvSpPr txBox="1"/>
          <p:nvPr/>
        </p:nvSpPr>
        <p:spPr>
          <a:xfrm>
            <a:off x="1405675" y="953537"/>
            <a:ext cx="9792110" cy="646331"/>
          </a:xfrm>
          <a:prstGeom prst="rect">
            <a:avLst/>
          </a:prstGeom>
          <a:noFill/>
        </p:spPr>
        <p:txBody>
          <a:bodyPr wrap="square" rtlCol="0">
            <a:spAutoFit/>
          </a:bodyPr>
          <a:lstStyle/>
          <a:p>
            <a:r>
              <a:rPr lang="en-US" dirty="0" smtClean="0"/>
              <a:t>Screenshots of the </a:t>
            </a:r>
            <a:r>
              <a:rPr lang="en-US" dirty="0" smtClean="0"/>
              <a:t>Android User Interface (not currently taking responses from the server). </a:t>
            </a:r>
          </a:p>
          <a:p>
            <a:r>
              <a:rPr lang="en-US" dirty="0" smtClean="0"/>
              <a:t> </a:t>
            </a:r>
            <a:r>
              <a:rPr lang="en-US" dirty="0" smtClean="0"/>
              <a:t>As previously </a:t>
            </a:r>
            <a:r>
              <a:rPr lang="en-US" dirty="0"/>
              <a:t>mentioned, </a:t>
            </a:r>
            <a:r>
              <a:rPr lang="en-US" dirty="0" smtClean="0"/>
              <a:t> All </a:t>
            </a:r>
            <a:r>
              <a:rPr lang="en-US" dirty="0"/>
              <a:t>that is left </a:t>
            </a:r>
            <a:r>
              <a:rPr lang="en-US" dirty="0" smtClean="0"/>
              <a:t>for this </a:t>
            </a:r>
            <a:r>
              <a:rPr lang="en-US" dirty="0"/>
              <a:t>interface of the model </a:t>
            </a:r>
            <a:r>
              <a:rPr lang="en-US" dirty="0" smtClean="0"/>
              <a:t>is to </a:t>
            </a:r>
            <a:r>
              <a:rPr lang="en-US" dirty="0"/>
              <a:t>make use of the API server.</a:t>
            </a:r>
            <a:endParaRPr lang="en-US" dirty="0"/>
          </a:p>
        </p:txBody>
      </p:sp>
    </p:spTree>
    <p:extLst>
      <p:ext uri="{BB962C8B-B14F-4D97-AF65-F5344CB8AC3E}">
        <p14:creationId xmlns:p14="http://schemas.microsoft.com/office/powerpoint/2010/main" val="22498830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1833"/>
            <a:ext cx="12192000" cy="6296167"/>
          </a:xfrm>
          <a:prstGeom prst="rect">
            <a:avLst/>
          </a:prstGeom>
        </p:spPr>
      </p:pic>
      <p:sp>
        <p:nvSpPr>
          <p:cNvPr id="9" name="TextBox 8"/>
          <p:cNvSpPr txBox="1"/>
          <p:nvPr/>
        </p:nvSpPr>
        <p:spPr>
          <a:xfrm>
            <a:off x="1206500" y="-84498"/>
            <a:ext cx="9093200" cy="646331"/>
          </a:xfrm>
          <a:prstGeom prst="rect">
            <a:avLst/>
          </a:prstGeom>
          <a:noFill/>
        </p:spPr>
        <p:txBody>
          <a:bodyPr wrap="square" rtlCol="0">
            <a:spAutoFit/>
          </a:bodyPr>
          <a:lstStyle/>
          <a:p>
            <a:r>
              <a:rPr lang="en-US" dirty="0" smtClean="0"/>
              <a:t>Since the solution has not been completed, Here is a picture of how to run, complete and use the solution. It can be found in the README file.</a:t>
            </a:r>
            <a:endParaRPr lang="en-US" dirty="0"/>
          </a:p>
        </p:txBody>
      </p:sp>
    </p:spTree>
    <p:extLst>
      <p:ext uri="{BB962C8B-B14F-4D97-AF65-F5344CB8AC3E}">
        <p14:creationId xmlns:p14="http://schemas.microsoft.com/office/powerpoint/2010/main" val="25145259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runge Texture">
      <a:fillStyleLst>
        <a:solidFill>
          <a:schemeClr val="phClr"/>
        </a:solidFill>
        <a:blipFill rotWithShape="1">
          <a:blip xmlns:r="http://schemas.openxmlformats.org/officeDocument/2006/relationships" r:embed="rId1">
            <a:duotone>
              <a:schemeClr val="phClr">
                <a:tint val="67000"/>
                <a:shade val="65000"/>
              </a:schemeClr>
              <a:schemeClr val="phClr">
                <a:tint val="10000"/>
                <a:satMod val="130000"/>
              </a:schemeClr>
            </a:duotone>
          </a:blip>
          <a:tile tx="0" ty="0" sx="60000" sy="59000" flip="none" algn="b"/>
        </a:blipFill>
        <a:blipFill rotWithShape="1">
          <a:blip xmlns:r="http://schemas.openxmlformats.org/officeDocument/2006/relationships" r:embed="rId1">
            <a:duotone>
              <a:schemeClr val="phClr">
                <a:shade val="30000"/>
                <a:satMod val="115000"/>
              </a:schemeClr>
              <a:schemeClr val="phClr">
                <a:tint val="34000"/>
              </a:schemeClr>
            </a:duotone>
          </a:blip>
          <a:tile tx="0" ty="0" sx="60000" sy="59000" flip="none" algn="b"/>
        </a:blipFill>
      </a:fillStyleLst>
      <a:lnStyleLst>
        <a:ln w="6350" cap="flat" cmpd="sng" algn="ctr">
          <a:solidFill>
            <a:schemeClr val="phClr">
              <a:tint val="70000"/>
            </a:scheme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13179</TotalTime>
  <Words>427</Words>
  <Application>Microsoft Office PowerPoint</Application>
  <PresentationFormat>Widescreen</PresentationFormat>
  <Paragraphs>37</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Constantia</vt:lpstr>
      <vt:lpstr>Gill Sans MT</vt:lpstr>
      <vt:lpstr>Times New Roman</vt:lpstr>
      <vt:lpstr>Gallery</vt:lpstr>
      <vt:lpstr>VIRTUAL HEALTH ASSISTANT</vt:lpstr>
      <vt:lpstr>Aim of the presentation</vt:lpstr>
      <vt:lpstr>Introduction</vt:lpstr>
      <vt:lpstr>Aim and Objectives of the solution</vt:lpstr>
      <vt:lpstr>Working functionality of the solution</vt:lpstr>
      <vt:lpstr>As it stands … </vt:lpstr>
      <vt:lpstr>The Good news! – What the team has achieved</vt:lpstr>
      <vt:lpstr>  Picture demonstration  </vt:lpstr>
      <vt:lpstr>PowerPoint Presentation</vt:lpstr>
      <vt:lpstr>Future Plans of the Team on the solution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VICTOR</dc:creator>
  <cp:lastModifiedBy>Bright Ogunjobi</cp:lastModifiedBy>
  <cp:revision>68</cp:revision>
  <dcterms:created xsi:type="dcterms:W3CDTF">2020-05-19T19:52:05Z</dcterms:created>
  <dcterms:modified xsi:type="dcterms:W3CDTF">2020-08-26T18:33:03Z</dcterms:modified>
</cp:coreProperties>
</file>

<file path=docProps/thumbnail.jpeg>
</file>